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327" r:id="rId4"/>
    <p:sldId id="329" r:id="rId5"/>
    <p:sldId id="330" r:id="rId6"/>
    <p:sldId id="328" r:id="rId7"/>
    <p:sldId id="306" r:id="rId8"/>
    <p:sldId id="257" r:id="rId9"/>
    <p:sldId id="258" r:id="rId10"/>
    <p:sldId id="259" r:id="rId11"/>
    <p:sldId id="260" r:id="rId12"/>
    <p:sldId id="261" r:id="rId13"/>
    <p:sldId id="302" r:id="rId14"/>
    <p:sldId id="262" r:id="rId15"/>
    <p:sldId id="263" r:id="rId16"/>
    <p:sldId id="314" r:id="rId17"/>
    <p:sldId id="315" r:id="rId18"/>
    <p:sldId id="316" r:id="rId19"/>
    <p:sldId id="317" r:id="rId20"/>
    <p:sldId id="312" r:id="rId21"/>
    <p:sldId id="321" r:id="rId22"/>
    <p:sldId id="322" r:id="rId23"/>
    <p:sldId id="313" r:id="rId24"/>
    <p:sldId id="318" r:id="rId25"/>
    <p:sldId id="319" r:id="rId26"/>
    <p:sldId id="320" r:id="rId27"/>
    <p:sldId id="324" r:id="rId28"/>
    <p:sldId id="323" r:id="rId29"/>
    <p:sldId id="276" r:id="rId30"/>
    <p:sldId id="278" r:id="rId31"/>
    <p:sldId id="279" r:id="rId32"/>
    <p:sldId id="287" r:id="rId33"/>
    <p:sldId id="281" r:id="rId34"/>
    <p:sldId id="299" r:id="rId35"/>
    <p:sldId id="331" r:id="rId36"/>
    <p:sldId id="332" r:id="rId37"/>
    <p:sldId id="334" r:id="rId38"/>
    <p:sldId id="333" r:id="rId39"/>
    <p:sldId id="336" r:id="rId40"/>
    <p:sldId id="326" r:id="rId41"/>
    <p:sldId id="335" r:id="rId42"/>
    <p:sldId id="289" r:id="rId43"/>
    <p:sldId id="290" r:id="rId44"/>
    <p:sldId id="291" r:id="rId45"/>
    <p:sldId id="311" r:id="rId46"/>
    <p:sldId id="292" r:id="rId47"/>
    <p:sldId id="268" r:id="rId48"/>
    <p:sldId id="272" r:id="rId49"/>
    <p:sldId id="293" r:id="rId50"/>
    <p:sldId id="294" r:id="rId51"/>
    <p:sldId id="297" r:id="rId52"/>
    <p:sldId id="295" r:id="rId53"/>
    <p:sldId id="298" r:id="rId54"/>
    <p:sldId id="300" r:id="rId55"/>
    <p:sldId id="301" r:id="rId56"/>
    <p:sldId id="273" r:id="rId57"/>
    <p:sldId id="274" r:id="rId58"/>
    <p:sldId id="269" r:id="rId59"/>
    <p:sldId id="270" r:id="rId60"/>
    <p:sldId id="271" r:id="rId61"/>
    <p:sldId id="275" r:id="rId62"/>
    <p:sldId id="277" r:id="rId63"/>
    <p:sldId id="325" r:id="rId64"/>
    <p:sldId id="280" r:id="rId65"/>
    <p:sldId id="282" r:id="rId66"/>
    <p:sldId id="285" r:id="rId67"/>
    <p:sldId id="284" r:id="rId68"/>
    <p:sldId id="283" r:id="rId69"/>
    <p:sldId id="288" r:id="rId70"/>
    <p:sldId id="264" r:id="rId71"/>
    <p:sldId id="265" r:id="rId72"/>
    <p:sldId id="266" r:id="rId73"/>
    <p:sldId id="304" r:id="rId74"/>
    <p:sldId id="30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67"/>
            <p14:sldId id="327"/>
            <p14:sldId id="329"/>
            <p14:sldId id="330"/>
            <p14:sldId id="328"/>
            <p14:sldId id="306"/>
            <p14:sldId id="257"/>
            <p14:sldId id="258"/>
            <p14:sldId id="259"/>
            <p14:sldId id="260"/>
            <p14:sldId id="261"/>
            <p14:sldId id="302"/>
            <p14:sldId id="262"/>
            <p14:sldId id="263"/>
          </p14:sldIdLst>
        </p14:section>
        <p14:section name="Cognitive deficiency" id="{2107BF81-55F4-C94D-B564-A7DB9E57C107}">
          <p14:sldIdLst>
            <p14:sldId id="314"/>
            <p14:sldId id="315"/>
            <p14:sldId id="316"/>
            <p14:sldId id="317"/>
          </p14:sldIdLst>
        </p14:section>
        <p14:section name="Yaoming" id="{2E69D583-2F72-EB4A-946A-0A6950E6FE8B}">
          <p14:sldIdLst>
            <p14:sldId id="312"/>
            <p14:sldId id="321"/>
            <p14:sldId id="322"/>
          </p14:sldIdLst>
        </p14:section>
        <p14:section name="KindneyCancer" id="{DA7848FD-B2F7-3E49-B8E7-572C24E6E88D}">
          <p14:sldIdLst>
            <p14:sldId id="313"/>
            <p14:sldId id="318"/>
            <p14:sldId id="319"/>
            <p14:sldId id="320"/>
          </p14:sldIdLst>
        </p14:section>
        <p14:section name="Tom W" id="{7E738022-4519-0D40-AD06-9A69D0E94B74}">
          <p14:sldIdLst>
            <p14:sldId id="324"/>
            <p14:sldId id="323"/>
          </p14:sldIdLst>
        </p14:section>
        <p14:section name="StatIntroduction" id="{2EA3DD87-EE06-6344-9A86-1B5C0544D4A8}">
          <p14:sldIdLst/>
        </p14:section>
        <p14:section name="DataType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331"/>
            <p14:sldId id="332"/>
            <p14:sldId id="334"/>
            <p14:sldId id="333"/>
            <p14:sldId id="336"/>
            <p14:sldId id="326"/>
            <p14:sldId id="335"/>
          </p14:sldIdLst>
        </p14:section>
        <p14:section name="samplesize" id="{F9A0220E-A0E1-E44F-BA55-E3BA320BF287}">
          <p14:sldIdLst>
            <p14:sldId id="289"/>
            <p14:sldId id="290"/>
            <p14:sldId id="291"/>
            <p14:sldId id="311"/>
            <p14:sldId id="292"/>
            <p14:sldId id="268"/>
            <p14:sldId id="272"/>
            <p14:sldId id="293"/>
            <p14:sldId id="294"/>
            <p14:sldId id="297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5"/>
            <p14:sldId id="277"/>
          </p14:sldIdLst>
        </p14:section>
        <p14:section name="p-value" id="{7BDD3FCE-E177-214C-8450-3C0515EA9608}">
          <p14:sldIdLst>
            <p14:sldId id="325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Bayes" id="{8085EAA6-FDDA-CA4B-9284-D07640F804C2}">
          <p14:sldIdLst>
            <p14:sldId id="264"/>
            <p14:sldId id="265"/>
            <p14:sldId id="266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6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2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1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6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7" Type="http://schemas.openxmlformats.org/officeDocument/2006/relationships/image" Target="../media/image6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2.jpg"/><Relationship Id="rId4" Type="http://schemas.openxmlformats.org/officeDocument/2006/relationships/image" Target="../media/image7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7" Type="http://schemas.openxmlformats.org/officeDocument/2006/relationships/image" Target="../media/image7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7" Type="http://schemas.openxmlformats.org/officeDocument/2006/relationships/image" Target="../media/image8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8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4.emf"/><Relationship Id="rId5" Type="http://schemas.openxmlformats.org/officeDocument/2006/relationships/package" Target="../embeddings/Microsoft_Word_Document12.docx"/><Relationship Id="rId4" Type="http://schemas.openxmlformats.org/officeDocument/2006/relationships/image" Target="../media/image4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4.docx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15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5.jpg"/><Relationship Id="rId7" Type="http://schemas.openxmlformats.org/officeDocument/2006/relationships/image" Target="../media/image130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James Lind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1716-1794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124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654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876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235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765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987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15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00FF"/>
                </a:highlight>
              </a:rPr>
              <a:t>1</a:t>
            </a:r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00"/>
                </a:highlight>
              </a:rPr>
              <a:t>2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7</a:t>
            </a:r>
            <a:r>
              <a:rPr lang="en-US" altLang="zh-CN" sz="4000" dirty="0">
                <a:highlight>
                  <a:srgbClr val="00FF00"/>
                </a:highlight>
              </a:rPr>
              <a:t>6</a:t>
            </a:r>
            <a:r>
              <a:rPr lang="en-US" altLang="zh-CN" sz="4000" dirty="0">
                <a:highlight>
                  <a:srgbClr val="FF00FF"/>
                </a:highlight>
              </a:rPr>
              <a:t>4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7</a:t>
            </a:r>
            <a:endParaRPr lang="en-US" sz="40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8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r>
              <a:rPr lang="en-US" altLang="zh-CN" sz="4000" dirty="0">
                <a:highlight>
                  <a:srgbClr val="00FF00"/>
                </a:highlight>
              </a:rPr>
              <a:t>3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9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8</a:t>
            </a:r>
            <a:endParaRPr lang="en-US" sz="4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81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r>
              <a:rPr lang="en-US" altLang="zh-CN" sz="4000" dirty="0">
                <a:highlight>
                  <a:srgbClr val="00FF00"/>
                </a:highlight>
              </a:rPr>
              <a:t>4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0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9</a:t>
            </a:r>
            <a:endParaRPr lang="en-US" sz="4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50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C06-F19D-534F-AED5-8DDABD01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姚明有多特殊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?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A2D22-8D69-024C-9D50-E5A7C030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27" y="1797372"/>
            <a:ext cx="32813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AC7B8-7FF9-1346-AC60-923423BB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6" y="3116433"/>
            <a:ext cx="804334" cy="93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C00D0-D8E4-9840-95AE-7947D6F6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678517"/>
            <a:ext cx="878416" cy="87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933AA-38EB-A847-8159-A37EBD4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78" y="4449158"/>
            <a:ext cx="878416" cy="101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15236-7596-4342-83A7-A79BDBF1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3" y="1678517"/>
            <a:ext cx="878416" cy="878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BB860C-57F6-1D41-89DE-6B3A023F1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958" y="3023930"/>
            <a:ext cx="984986" cy="1124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B0FAF9-D0BC-0548-978E-28CF4861358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1862666" y="2117725"/>
            <a:ext cx="1090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CB0E7C-773E-E447-A99E-0D2B98D78A57}"/>
              </a:ext>
            </a:extLst>
          </p:cNvPr>
          <p:cNvCxnSpPr/>
          <p:nvPr/>
        </p:nvCxnSpPr>
        <p:spPr>
          <a:xfrm>
            <a:off x="2407704" y="2117725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088744-EB2D-3746-AF14-476DA40E7E0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2901944" y="3581750"/>
            <a:ext cx="1729322" cy="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CF028-D030-7A49-BFA0-682AE2CF21E6}"/>
              </a:ext>
            </a:extLst>
          </p:cNvPr>
          <p:cNvCxnSpPr/>
          <p:nvPr/>
        </p:nvCxnSpPr>
        <p:spPr>
          <a:xfrm>
            <a:off x="3779305" y="3590923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EAB10-631F-8D44-9334-22D3187D8B87}"/>
              </a:ext>
            </a:extLst>
          </p:cNvPr>
          <p:cNvSpPr txBox="1"/>
          <p:nvPr/>
        </p:nvSpPr>
        <p:spPr>
          <a:xfrm>
            <a:off x="984250" y="257386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2.08m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357EC-B9FD-1544-9FE2-C4DA1DCFC117}"/>
              </a:ext>
            </a:extLst>
          </p:cNvPr>
          <p:cNvSpPr txBox="1"/>
          <p:nvPr/>
        </p:nvSpPr>
        <p:spPr>
          <a:xfrm>
            <a:off x="2982380" y="2590805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C4721-FCCD-644E-8213-F6F85D876DC2}"/>
              </a:ext>
            </a:extLst>
          </p:cNvPr>
          <p:cNvSpPr txBox="1"/>
          <p:nvPr/>
        </p:nvSpPr>
        <p:spPr>
          <a:xfrm>
            <a:off x="2017180" y="421639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2.26m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FD57D-872F-0D4D-9DAF-6BEA3C115135}"/>
              </a:ext>
            </a:extLst>
          </p:cNvPr>
          <p:cNvSpPr txBox="1"/>
          <p:nvPr/>
        </p:nvSpPr>
        <p:spPr>
          <a:xfrm>
            <a:off x="4675713" y="4216401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1.90m</a:t>
            </a:r>
          </a:p>
        </p:txBody>
      </p:sp>
    </p:spTree>
    <p:extLst>
      <p:ext uri="{BB962C8B-B14F-4D97-AF65-F5344CB8AC3E}">
        <p14:creationId xmlns:p14="http://schemas.microsoft.com/office/powerpoint/2010/main" val="138884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F6F9-FF1F-824A-9546-9BBCEDE0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257E-BBDA-1D45-A287-99763FD6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0F9000-F797-1A4C-B922-B18C1C3D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867429"/>
            <a:ext cx="32216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655FC-CF67-6B4D-BC3A-9CF1DF62663A}"/>
              </a:ext>
            </a:extLst>
          </p:cNvPr>
          <p:cNvSpPr txBox="1"/>
          <p:nvPr/>
        </p:nvSpPr>
        <p:spPr>
          <a:xfrm>
            <a:off x="5740399" y="2573867"/>
            <a:ext cx="362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成年男性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1.68m+/-7cm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成年女性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1.57m+/-7cm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4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0D4F-EC66-BE46-8946-4FD43753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荷兰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BD2E3-825E-1845-A85F-0645AEFF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5" y="1520828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A5F94-AF6B-E246-840C-440B12D8B736}"/>
              </a:ext>
            </a:extLst>
          </p:cNvPr>
          <p:cNvSpPr txBox="1"/>
          <p:nvPr/>
        </p:nvSpPr>
        <p:spPr>
          <a:xfrm>
            <a:off x="9872134" y="2774421"/>
            <a:ext cx="127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1.84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1.69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60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8967-7668-8C4F-A79F-B5BB1A6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38D7-41B1-3440-9FAE-5DABF134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16" y="1423097"/>
            <a:ext cx="6949541" cy="440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5C4DF-ED5A-CA41-859E-439C1FE11A69}"/>
              </a:ext>
            </a:extLst>
          </p:cNvPr>
          <p:cNvSpPr txBox="1"/>
          <p:nvPr/>
        </p:nvSpPr>
        <p:spPr>
          <a:xfrm>
            <a:off x="8760765" y="1778696"/>
            <a:ext cx="301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本例来自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《Thinking,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Fast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Slow》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第十章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The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law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small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number</a:t>
            </a:r>
            <a:endParaRPr lang="en-US" i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576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42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6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肾癌调查：小样本导致的极端观察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共同特征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16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5391-5318-6B40-BB1E-C0D5011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7C3A-B78D-C649-9F6C-ED7D5AD2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4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FD59-76EA-B447-8FC4-659CE06B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66E8-D73C-A749-8BEF-8608355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3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数据类型：离散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连续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7E47-D831-A141-80FA-E9D0FF45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3801-A6C7-DC4F-BB01-55C6C328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可测：用一种客观的方式可以计量</a:t>
            </a:r>
            <a:b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有点热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33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度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有点闷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湿度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90%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（杭州平均湿度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70%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可信：大家可以接受</a:t>
            </a:r>
            <a:b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黄金作为货币可靠？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比特币作为货币可靠？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土豆作为货币可靠？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可重复：具有稳定性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太阳照常升起。。。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86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4858" y="1573430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521897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187911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7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1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5,6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[2+3]/2=2.5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59AF-E011-7F46-8511-83C72467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8216-BF51-3B40-AB70-BBF2E6D4F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96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一个内部参考点，使得比较成为可能。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0A1D1A-3A5C-3340-85BC-67ADC4859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41607"/>
              </p:ext>
            </p:extLst>
          </p:nvPr>
        </p:nvGraphicFramePr>
        <p:xfrm>
          <a:off x="1098116" y="2603565"/>
          <a:ext cx="91440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ocument" r:id="rId3" imgW="9144000" imgH="2324100" progId="Word.Document.12">
                  <p:embed/>
                </p:oleObj>
              </mc:Choice>
              <mc:Fallback>
                <p:oleObj name="Document" r:id="rId3" imgW="9144000" imgH="232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116" y="2603565"/>
                        <a:ext cx="9144000" cy="232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14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51F7-DEB3-A94E-AD89-77821F03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样本越大，偏差越小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CDF6-E824-8E42-8F88-F4CF6227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91CFE-04F8-FB4B-81C7-FA48BA69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10" y="2536447"/>
            <a:ext cx="6540503" cy="39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8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431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EAC6-7980-4B4A-9CB6-5A4917DB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6367-5442-EE41-8B04-56AB6546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值是个很有用，但也很有争议的统计量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目前来看，依旧无可替代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474F-04EF-0544-A1AF-35C36C1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452" y="2774441"/>
            <a:ext cx="6540503" cy="392698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44F910-72DE-9444-A989-583C0287B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609998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7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E0DB69-7D4B-4440-9C1C-179B405C1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699402"/>
              </p:ext>
            </p:extLst>
          </p:nvPr>
        </p:nvGraphicFramePr>
        <p:xfrm>
          <a:off x="973245" y="3596165"/>
          <a:ext cx="914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Document" r:id="rId6" imgW="9144000" imgH="965200" progId="Word.Document.12">
                  <p:embed/>
                </p:oleObj>
              </mc:Choice>
              <mc:Fallback>
                <p:oleObj name="Document" r:id="rId6" imgW="9144000" imgH="96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3245" y="3596165"/>
                        <a:ext cx="914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605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C1FA-B7C6-CA4F-A5B9-547C655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的特征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AF5D-833D-4E4E-A845-E91AF5FA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服从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Beta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值越小（越极端），方差越大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47BF-A675-124B-B1BB-B061BF4C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0" y="3025469"/>
            <a:ext cx="4083920" cy="2431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50B3A-B65B-B84A-BCE6-0ACD5988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05141FA-319A-8241-AEF4-D566250A08F7}"/>
              </a:ext>
            </a:extLst>
          </p:cNvPr>
          <p:cNvSpPr/>
          <p:nvPr/>
        </p:nvSpPr>
        <p:spPr>
          <a:xfrm>
            <a:off x="6425852" y="5774499"/>
            <a:ext cx="5766148" cy="4275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9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49C5-7823-9A4F-A084-F7C122F8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药物的博弈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AD5B-430A-8747-A7FD-23D26F8E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一个药物的专利期为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开发过程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年以上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真正获利期大概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5-7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专利过期之后，市场份额被各类仿制药夺走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DC74D-789A-E348-8CA5-7AA52C49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204" y="365125"/>
            <a:ext cx="4207796" cy="27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9AC2D-774E-4045-9152-88A526A3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03" y="4002881"/>
            <a:ext cx="37084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319BE-00D2-024D-8421-A1F4E0D45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09" y="3274577"/>
            <a:ext cx="244579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885C-1FEF-E243-96B9-087799CA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quincunx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B8D3D-E933-8944-80CE-132F5F56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616" y="1825625"/>
            <a:ext cx="6495291" cy="4351338"/>
          </a:xfrm>
        </p:spPr>
      </p:pic>
    </p:spTree>
    <p:extLst>
      <p:ext uri="{BB962C8B-B14F-4D97-AF65-F5344CB8AC3E}">
        <p14:creationId xmlns:p14="http://schemas.microsoft.com/office/powerpoint/2010/main" val="3198059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A737-8E64-AC4D-97BE-9A76C0F1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2D0F8-5B72-6B4D-A1D7-4B8FE9D1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9212" y="1789418"/>
            <a:ext cx="4357840" cy="36968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F505D0C-A820-8942-AE30-5B5A68306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3131" y="2302017"/>
            <a:ext cx="4445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6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185333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E2D-E612-DB41-8793-5A3C0E2A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国内例子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2F48-5D1D-BA40-AC7E-E89234D5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我国有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个“长寿之乡”（截至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2016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年），其中广西最多，为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个，遥遥领先其后的广东（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个）和山东（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个）。那么，人均预期寿命在全国排第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名的广西，为何长寿之乡的数量居全国之首，百岁老人比例远超经济发达的北京、上海、广东等地？为何广西贫困的喀斯特山区竟成了中国罕见的“极高寿”老人（即百岁老人）密集区？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长寿之乡巴马。巴盘屯是一个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多人的壮族小村落，却有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位百岁老人，因此成为闻名遐迩的“长寿村”。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巴马人称长寿的秘密是“神仙水”，原来巴马有条河叫盘阳河，河水中含有丰富的矿物质及微量元素，其中最引人注目的是一种叫硒的元素。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据专家证实，巴马的土壤、谷物中的硒含量高于全国水平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倍以上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。更为奇特的是，这个地方高血压、糖尿病、心脏病、脑血栓、肝炎、皮肤病、眼病等症的发病率很低，有卫生记录以来，五六十年内没有一个肿瘤患者，</a:t>
            </a:r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很多居民常年不生病、不吃药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，正是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因为食物和水源中富含硒，这里的人们才能延年益寿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0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E0F8-BF7F-824B-9C90-6C55DFC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2BE2-F44E-CD4D-9778-3E89155B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9893"/>
          </a:xfrm>
        </p:spPr>
        <p:txBody>
          <a:bodyPr/>
          <a:lstStyle/>
          <a:p>
            <a:r>
              <a:rPr lang="en-US" dirty="0"/>
              <a:t>5 number: smallest, 25%, median, 75%, largest;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0B98-287B-9F42-9F92-C302B3C0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254685"/>
            <a:ext cx="7683320" cy="461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3942C-045F-8946-A36B-F9784A86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6" y="4423524"/>
            <a:ext cx="3194834" cy="19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5CF8-73FC-1144-9966-EAD5AA90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药物开发的程序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8C69-A271-F649-A32A-F98A277D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44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发现化合物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组合化学，基因芯片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非临床研究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动物实验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申请临床研究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药物临床试验批文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期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10~100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例，人体耐受性试验，只选择健康受试者；</a:t>
            </a:r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试药族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II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期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100~500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例，治疗作用的初步评价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通过前两期临床的研究，开发单位对试验药物的受益风险比进行评估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III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期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X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例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上市许可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IV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期临床试验不良反应监测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盈利期。到专利保护结束，仿制药开始冲击市场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460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66" y="1724007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4508746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94127"/>
              </p:ext>
            </p:extLst>
          </p:nvPr>
        </p:nvGraphicFramePr>
        <p:xfrm>
          <a:off x="6620405" y="2709863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0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2709863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525769-1991-044A-B958-CC45CAC9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3604" y="4284664"/>
            <a:ext cx="4875742" cy="2437871"/>
          </a:xfrm>
        </p:spPr>
      </p:pic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从中国人身高看（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亿），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2.43e+13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的概率，几乎不可能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从荷兰人身高看（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13149312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稀有但是有可能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8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7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BA3-A8BF-8649-BFFA-E5AAD8D1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给事件一个概率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149D3-87A2-1142-B81B-D0CDF72B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890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3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4720-A99B-B34D-9CBA-9361D1D8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3451-AD50-AC41-BBDA-6B1CA442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P-value 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(beta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distribution)</a:t>
            </a:r>
            <a:endParaRPr lang="en-US" sz="2000" dirty="0"/>
          </a:p>
          <a:p>
            <a:r>
              <a:rPr lang="zh-CN" altLang="en-US" sz="2000" dirty="0"/>
              <a:t>财富榜 </a:t>
            </a:r>
            <a:endParaRPr lang="en-US" altLang="zh-CN" sz="2000" dirty="0"/>
          </a:p>
          <a:p>
            <a:r>
              <a:rPr lang="zh-CN" altLang="en-US" sz="2000" dirty="0"/>
              <a:t>王健林 而王健林的财富数则从去年的</a:t>
            </a:r>
            <a:endParaRPr lang="en-US" altLang="zh-CN" sz="2000" dirty="0"/>
          </a:p>
          <a:p>
            <a:r>
              <a:rPr lang="en-US" altLang="zh-CN" sz="2000" dirty="0"/>
              <a:t>1566.3</a:t>
            </a:r>
            <a:r>
              <a:rPr lang="zh-CN" altLang="en-US" sz="2000" dirty="0"/>
              <a:t>亿元跌至今年的</a:t>
            </a:r>
            <a:r>
              <a:rPr lang="en-US" altLang="zh-CN" sz="2000" dirty="0"/>
              <a:t>883.9</a:t>
            </a:r>
            <a:r>
              <a:rPr lang="zh-CN" altLang="en-US" sz="2000" dirty="0"/>
              <a:t>亿元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A0BE0-16BB-3846-8ED3-CA0AB9D2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7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0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3B2A-2D72-B64A-BEC2-A2096A3F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贝叶斯学派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394C-01EE-9B44-B085-4881C4ACA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概率是什么？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频率学派的主战场是可重复事件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枚硬币硬币，重复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不可重复事件呢？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天气预报呢？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明天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下雨概率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火箭发射呢？发生成功率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99.9%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信息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孕妇生男生女的概率？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淘宝如何推荐你要买的物品？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33A6-99E9-FC45-98D3-B255F4E7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32" y="1913601"/>
            <a:ext cx="4764066" cy="397249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1893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22800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7843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y=[1,2,</a:t>
            </a:r>
            <a:r>
              <a:rPr lang="en-US" sz="28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4,10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奇数个样本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=(1+2+3+4+10)/5=4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2118986" y="3659689"/>
            <a:ext cx="706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</a:t>
            </a:r>
            <a:r>
              <a:rPr 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2,3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偶数偶数个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=(1+2+3+6)/4=3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]/2=2.5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7B0D-E367-6E4D-8F49-2B7E687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单样本均值统计检查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20ABC3-0997-7F4C-A94F-C2F0458DC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58359"/>
              </p:ext>
            </p:extLst>
          </p:nvPr>
        </p:nvGraphicFramePr>
        <p:xfrm>
          <a:off x="1524000" y="1952580"/>
          <a:ext cx="91440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Document" r:id="rId3" imgW="9144000" imgH="3251200" progId="Word.Document.12">
                  <p:embed/>
                </p:oleObj>
              </mc:Choice>
              <mc:Fallback>
                <p:oleObj name="Document" r:id="rId3" imgW="9144000" imgH="325120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735390-13C1-664D-AA83-C66B460D4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52580"/>
                        <a:ext cx="91440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32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3092</Words>
  <Application>Microsoft Macintosh PowerPoint</Application>
  <PresentationFormat>Widescreen</PresentationFormat>
  <Paragraphs>451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课程目的</vt:lpstr>
      <vt:lpstr>试验设计</vt:lpstr>
      <vt:lpstr>药物的博弈</vt:lpstr>
      <vt:lpstr>药物开发的程序</vt:lpstr>
      <vt:lpstr>给事件一个概率</vt:lpstr>
      <vt:lpstr>频率学派vs贝叶斯学派</vt:lpstr>
      <vt:lpstr>神农</vt:lpstr>
      <vt:lpstr>本草纲目</vt:lpstr>
      <vt:lpstr>最早的药物试验巴比伦</vt:lpstr>
      <vt:lpstr>James Lind (1716-1794)</vt:lpstr>
      <vt:lpstr>统计方法</vt:lpstr>
      <vt:lpstr>药物随机试验设计（RCT)</vt:lpstr>
      <vt:lpstr>知情同意书 [consent form]</vt:lpstr>
      <vt:lpstr>立法</vt:lpstr>
      <vt:lpstr>加“1”游戏</vt:lpstr>
      <vt:lpstr>加“1”游戏</vt:lpstr>
      <vt:lpstr>加“2”游戏</vt:lpstr>
      <vt:lpstr>加“3”游戏</vt:lpstr>
      <vt:lpstr>姚明有多特殊?</vt:lpstr>
      <vt:lpstr>中国</vt:lpstr>
      <vt:lpstr>荷兰</vt:lpstr>
      <vt:lpstr>肾癌调查</vt:lpstr>
      <vt:lpstr>A面</vt:lpstr>
      <vt:lpstr>B面</vt:lpstr>
      <vt:lpstr>肾癌调查：小样本导致的极端观察</vt:lpstr>
      <vt:lpstr>PowerPoint Presentation</vt:lpstr>
      <vt:lpstr>PowerPoint Presentation</vt:lpstr>
      <vt:lpstr>数据类型：离散vs连续</vt:lpstr>
      <vt:lpstr>人口数据</vt:lpstr>
      <vt:lpstr>人口年龄结构</vt:lpstr>
      <vt:lpstr>PowerPoint Presentation</vt:lpstr>
      <vt:lpstr>数据描述</vt:lpstr>
      <vt:lpstr>均值与中位数</vt:lpstr>
      <vt:lpstr>方差</vt:lpstr>
      <vt:lpstr>样本越大，偏差越小</vt:lpstr>
      <vt:lpstr>抛硬币</vt:lpstr>
      <vt:lpstr>p-value</vt:lpstr>
      <vt:lpstr>p-value的特征</vt:lpstr>
      <vt:lpstr>quincunx</vt:lpstr>
      <vt:lpstr>回归</vt:lpstr>
      <vt:lpstr>群体，样本</vt:lpstr>
      <vt:lpstr>样本大小</vt:lpstr>
      <vt:lpstr>抛硬币</vt:lpstr>
      <vt:lpstr>国内例子</vt:lpstr>
      <vt:lpstr>Boxplot</vt:lpstr>
      <vt:lpstr>常见概率分布</vt:lpstr>
      <vt:lpstr>正态分布/高斯分布</vt:lpstr>
      <vt:lpstr>正态分布</vt:lpstr>
      <vt:lpstr>身高是比较典型的正态分布</vt:lpstr>
      <vt:lpstr>z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常见分布的关系图 Leemis, 1986, Am Statist, 40:143-6</vt:lpstr>
      <vt:lpstr>伯努利分布</vt:lpstr>
      <vt:lpstr>二项分布</vt:lpstr>
      <vt:lpstr>卡方分布</vt:lpstr>
      <vt:lpstr>F分布</vt:lpstr>
      <vt:lpstr>P-value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  <vt:lpstr>Take home message</vt:lpstr>
      <vt:lpstr>单样本均值统计检查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254</cp:revision>
  <dcterms:created xsi:type="dcterms:W3CDTF">2019-10-22T10:15:58Z</dcterms:created>
  <dcterms:modified xsi:type="dcterms:W3CDTF">2019-11-24T08:52:07Z</dcterms:modified>
</cp:coreProperties>
</file>